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81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57" r:id="rId12"/>
    <p:sldId id="264" r:id="rId13"/>
    <p:sldId id="283" r:id="rId14"/>
    <p:sldId id="280" r:id="rId15"/>
    <p:sldId id="277" r:id="rId16"/>
    <p:sldId id="274" r:id="rId17"/>
    <p:sldId id="275" r:id="rId18"/>
    <p:sldId id="276" r:id="rId19"/>
    <p:sldId id="278" r:id="rId20"/>
    <p:sldId id="279" r:id="rId21"/>
    <p:sldId id="285" r:id="rId22"/>
    <p:sldId id="282" r:id="rId23"/>
    <p:sldId id="28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B61B2-BF24-4554-AE7B-CA93343F9F05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3F6ED-04A7-4397-B73C-5B0DEDFDA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778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3F6ED-04A7-4397-B73C-5B0DEDFDA60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4080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3F6ED-04A7-4397-B73C-5B0DEDFDA60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7879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9382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3183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235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412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929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446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169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533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3770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3765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9983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965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071678"/>
            <a:ext cx="7772400" cy="2509450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организации летнего досуга и занятости </a:t>
            </a:r>
            <a:r>
              <a:rPr lang="ru-RU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КГУ </a:t>
            </a:r>
            <a:br>
              <a:rPr lang="ru-RU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школа № 16»</a:t>
            </a:r>
            <a:endParaRPr lang="ru-RU" sz="4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2148" y="4725144"/>
            <a:ext cx="6575895" cy="136815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Monotype Corsiva" pitchFamily="66" charset="0"/>
              </a:rPr>
              <a:t>2018 год </a:t>
            </a:r>
            <a:endParaRPr lang="ru-RU" sz="36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)Трудовое направление </a:t>
            </a:r>
          </a:p>
          <a:p>
            <a:pPr marL="0" indent="0">
              <a:buNone/>
            </a:pP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трудовые навыки;</a:t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воспитывать ответственное отношение к труду </a:t>
            </a:r>
            <a:endParaRPr lang="ru-RU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озеленение и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школы</a:t>
            </a:r>
          </a:p>
        </p:txBody>
      </p:sp>
    </p:spTree>
    <p:extLst>
      <p:ext uri="{BB962C8B-B14F-4D97-AF65-F5344CB8AC3E}">
        <p14:creationId xmlns:p14="http://schemas.microsoft.com/office/powerpoint/2010/main" xmlns="" val="362537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7281890" cy="2643206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Пришкольная площадка «Б</a:t>
            </a:r>
            <a:r>
              <a:rPr lang="kk-KZ" sz="5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әйтерек</a:t>
            </a:r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5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user\Desktop\AB\фото 2013-2014 (13,1)\территория школы\SAM_75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071810"/>
            <a:ext cx="2857520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4" descr="http://danalibmv.narod.ru/rozes/04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428604"/>
            <a:ext cx="6357982" cy="928670"/>
          </a:xfrm>
          <a:prstGeom prst="rect">
            <a:avLst/>
          </a:prstGeom>
          <a:noFill/>
        </p:spPr>
      </p:pic>
      <p:pic>
        <p:nvPicPr>
          <p:cNvPr id="10" name="Picture 2" descr="F:\презентация Лето\Kartinki i animacii\бабочки\5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1428736"/>
            <a:ext cx="942975" cy="103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7" y="620688"/>
            <a:ext cx="7866368" cy="5475312"/>
          </a:xfrm>
        </p:spPr>
        <p:txBody>
          <a:bodyPr/>
          <a:lstStyle/>
          <a:p>
            <a:pPr>
              <a:buNone/>
            </a:pPr>
            <a:r>
              <a:rPr lang="kk-K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Пришкольная площадка будет работать 5 сезонов. 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сезон - 01.06-14.06 </a:t>
            </a: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(6 отрядов)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2-сезон – </a:t>
            </a: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18.06-29.06 (6 отрядов)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сезон – </a:t>
            </a: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02.07-13.07  (4 отряда)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сезон – </a:t>
            </a: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16.07-27.07 (4 отряда)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сезон – </a:t>
            </a: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30.07-10.08  (2 отряда)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464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1428736"/>
            <a:ext cx="7406640" cy="457203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этап –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«Тебя родной мой Казахстан, тебя воспеть хочу!»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Цель: воспитание любви к родному краю, формирование отношения к культуре, языку, традициям и обычаям, изучение истории и культуры Отечества и родного края.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1.1. «Страна, в которой я живу».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 «Воспевая Казахстан – поздравляем столицу»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- Оформление музея «Будь в курсе»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1.2. «Казахстан, Астана, Родина моя!»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 Тропинками истории (мини-проекты «Привет столице из городов Казахстана»)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1.3. «Здравствуй, новый день»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- Составление мини-проектов «Астана глазами детей»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-- День народного единства (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Фотоколлаж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«Самый лучший город на Земле»)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86578" y="5643578"/>
            <a:ext cx="1475326" cy="45242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4703237"/>
              </p:ext>
            </p:extLst>
          </p:nvPr>
        </p:nvGraphicFramePr>
        <p:xfrm>
          <a:off x="755576" y="1124743"/>
          <a:ext cx="7488833" cy="2642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864"/>
                <a:gridCol w="3356952"/>
                <a:gridCol w="3744017"/>
              </a:tblGrid>
              <a:tr h="523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3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Профильных кружков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71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Спортивные секции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3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Кружки по интересам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02987" y="2637926"/>
            <a:ext cx="11539776" cy="109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713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31684377"/>
              </p:ext>
            </p:extLst>
          </p:nvPr>
        </p:nvGraphicFramePr>
        <p:xfrm>
          <a:off x="395536" y="404664"/>
          <a:ext cx="8352928" cy="5135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654"/>
                <a:gridCol w="3818081"/>
                <a:gridCol w="3837193"/>
              </a:tblGrid>
              <a:tr h="653572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КАТЕГОРИИ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учащихся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3572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Учащиеся из малообеспеченных семей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3572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Учащиеся из многодетных семей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в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них 72 ребенка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8635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сироты,</a:t>
                      </a:r>
                      <a:r>
                        <a:rPr lang="kk-KZ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дети оставшиеся без попечения родителей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3572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Дети-инвалиды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8635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состоящие на учете в ОЮП г.Кокшетау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3572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состоящие</a:t>
                      </a:r>
                      <a:r>
                        <a:rPr lang="kk-KZ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внутришкольном учете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7373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2036619"/>
              </p:ext>
            </p:extLst>
          </p:nvPr>
        </p:nvGraphicFramePr>
        <p:xfrm>
          <a:off x="357159" y="-62335"/>
          <a:ext cx="8572559" cy="7029450"/>
        </p:xfrm>
        <a:graphic>
          <a:graphicData uri="http://schemas.openxmlformats.org/drawingml/2006/table">
            <a:tbl>
              <a:tblPr/>
              <a:tblGrid>
                <a:gridCol w="428626"/>
                <a:gridCol w="1428760"/>
                <a:gridCol w="3571901"/>
                <a:gridCol w="628269"/>
                <a:gridCol w="674772"/>
                <a:gridCol w="674772"/>
                <a:gridCol w="600368"/>
                <a:gridCol w="565091"/>
              </a:tblGrid>
              <a:tr h="560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Июнь </a:t>
                      </a:r>
                      <a:endParaRPr lang="ru-RU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Июль </a:t>
                      </a:r>
                      <a:endParaRPr lang="ru-RU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Август </a:t>
                      </a:r>
                      <a:endParaRPr lang="ru-RU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Итого </a:t>
                      </a:r>
                      <a:endParaRPr lang="ru-RU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4540"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Оздоровление и отдых 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Пришкольные лагеря с питанием(Планируемый охват в летних пришкольных площадках)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360</a:t>
                      </a:r>
                      <a:endParaRPr lang="ru-RU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150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510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53%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45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Загородные ДОЦ(</a:t>
                      </a:r>
                      <a:r>
                        <a:rPr lang="kk-KZ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учащихся из малообеспеченных семей  для отдыха –  8 путевок из фонда всеобуча.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0,8%</a:t>
                      </a:r>
                      <a:endParaRPr lang="ru-RU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Загородные ДОЦ за счет родителей 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3,6%</a:t>
                      </a:r>
                      <a:endParaRPr lang="ru-RU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Отдых с родителями за границу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2.1%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Планируемый охват 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Юрточном</a:t>
                      </a: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лагере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1,2%</a:t>
                      </a:r>
                      <a:endParaRPr lang="ru-RU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Планируемый охват        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лагере с дневным пр. </a:t>
                      </a:r>
                      <a:r>
                        <a:rPr lang="ru-RU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«Жаңаұрпақ»</a:t>
                      </a: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1.9%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Планируемый охват </a:t>
                      </a:r>
                      <a:endParaRPr lang="ru-RU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дневном лагере «С пользой для дела» на базе АТК №3</a:t>
                      </a:r>
                      <a:endParaRPr lang="ru-RU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0,1%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Итого </a:t>
                      </a:r>
                      <a:endParaRPr lang="ru-RU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396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186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74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656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68,5%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29" marR="32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8507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49916061"/>
              </p:ext>
            </p:extLst>
          </p:nvPr>
        </p:nvGraphicFramePr>
        <p:xfrm>
          <a:off x="0" y="1"/>
          <a:ext cx="9144000" cy="68816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198"/>
                <a:gridCol w="1600200"/>
                <a:gridCol w="2667001"/>
                <a:gridCol w="2305907"/>
                <a:gridCol w="771076"/>
                <a:gridCol w="671648"/>
                <a:gridCol w="670970"/>
              </a:tblGrid>
              <a:tr h="515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</a:tr>
              <a:tr h="851634">
                <a:tc row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Профильные кружки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Кружок английского языка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Рамазан Н.З. (1,2 сезон)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Кудайкулова И.Ж (3,4)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</a:tr>
              <a:tr h="8516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Кружок казахского языка и литературы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Абушахманова Т.К. (1,2)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Нурланова Ш.С. (3,4)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</a:tr>
              <a:tr h="8516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Кружок русского языка и литературы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Алимова К.Х (1,2 сезон)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Жусупова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Д.Ж. (3,4)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</a:tr>
              <a:tr h="763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Математический кружок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Исмагулова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С.Ж. (1,2)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Гриднева С.К. (3,4)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</a:tr>
              <a:tr h="9594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Кружок биологии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Мухамбетжанова Д.А. (1,2 сезон)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</a:tr>
              <a:tr h="515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Кружок истории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Успанова К.Н (1,2 сезон)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</a:tr>
              <a:tr h="515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Кружок химии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Шайкенова Д.Б. (1,2 сезон)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</a:tr>
              <a:tr h="515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Айкен Г. (1 сезон)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</a:tr>
              <a:tr h="515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Манашева Б.С. ( 1,2 сезон)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469156" y="-23399"/>
            <a:ext cx="11613156" cy="48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1189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8679625"/>
              </p:ext>
            </p:extLst>
          </p:nvPr>
        </p:nvGraphicFramePr>
        <p:xfrm>
          <a:off x="-4" y="1"/>
          <a:ext cx="9144003" cy="6978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4562"/>
                <a:gridCol w="1511406"/>
                <a:gridCol w="2569389"/>
                <a:gridCol w="2344954"/>
                <a:gridCol w="771075"/>
                <a:gridCol w="671647"/>
                <a:gridCol w="670970"/>
              </a:tblGrid>
              <a:tr h="609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7" marR="50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7" marR="50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7" marR="50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7" marR="50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7" marR="50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7" marR="50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7" marR="50357" marT="0" marB="0"/>
                </a:tc>
              </a:tr>
              <a:tr h="703128"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7" marR="50357" marT="0" marB="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Спортивные секции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7" marR="50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Шахматы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7" marR="50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Бигожин К.Т. ( 1,2 сезон)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7" marR="50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7" marR="50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7" marR="50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7" marR="50357" marT="0" marB="0"/>
                </a:tc>
              </a:tr>
              <a:tr h="609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Теннис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7" marR="50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Бигожин К.Т. ( 1,2 сезон)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7" marR="50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7" marR="50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7" marR="50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7" marR="50357" marT="0" marB="0"/>
                </a:tc>
              </a:tr>
              <a:tr h="1087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Туристический кружок (скалолазание)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7" marR="50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Калашинов Ж.Н. (1,2 сезон)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7" marR="50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7" marR="50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7" marR="50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7" marR="50357" marT="0" marB="0"/>
                </a:tc>
              </a:tr>
              <a:tr h="1219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Футбол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7" marR="50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Асламов В.С. (1,2 сезон)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Мажитов А.К. (3,4 сезон)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7" marR="50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7" marR="50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7" marR="50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7" marR="50357" marT="0" marB="0"/>
                </a:tc>
              </a:tr>
              <a:tr h="1224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Волейбол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7" marR="50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Лисовская Р.В. (1,2 сезон)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7" marR="50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7" marR="50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7" marR="50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7" marR="50357" marT="0" marB="0"/>
                </a:tc>
              </a:tr>
              <a:tr h="609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Тоғызқұмалақ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7" marR="50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Мажитов А.К. (3,4 сезон)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7" marR="50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7" marR="50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7" marR="50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7" marR="50357" marT="0" marB="0"/>
                </a:tc>
              </a:tr>
              <a:tr h="9146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Футбол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Волейбол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7" marR="50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Поручник С.Б.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Кабиденов С.У.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Копенов Ж.Ж.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7" marR="50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7" marR="50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7" marR="50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7" marR="5035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78439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6008140"/>
              </p:ext>
            </p:extLst>
          </p:nvPr>
        </p:nvGraphicFramePr>
        <p:xfrm>
          <a:off x="179512" y="260648"/>
          <a:ext cx="8784974" cy="64087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"/>
                <a:gridCol w="1512168"/>
                <a:gridCol w="2304256"/>
                <a:gridCol w="2088232"/>
                <a:gridCol w="792088"/>
                <a:gridCol w="792088"/>
                <a:gridCol w="864094"/>
              </a:tblGrid>
              <a:tr h="9610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71136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Кружки по интересам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Кружок «Умелые ручки»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Матвеева Н.С. (1,2 сезон)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610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Кружок </a:t>
                      </a: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«Ритмика»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Шафигуллина Д.А. (1 сезон)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523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Кружок </a:t>
                      </a: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«Мир природы»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Репухова Е.Н. (1,2 сезон)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63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ружок </a:t>
                      </a: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«Веселые нотки»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Жанабилов О.С. (1 сезон)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3786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ser\Desktop\AB\фото 2013-2014 (13,1)\фото школы до и после\BEN_8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285860"/>
            <a:ext cx="3784805" cy="25259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14348" y="357166"/>
            <a:ext cx="7429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КГУ </a:t>
            </a:r>
            <a:b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школа № 16»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esktop\AB\фото 2015-2016 (22)\фото Лагерь\лагерь фото\20160603_1239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68776">
            <a:off x="269055" y="1945915"/>
            <a:ext cx="2404571" cy="1731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Documents and Settings\User\Рабочий стол\тәрбиеші жоспары\ФОТО 2011\IMG_4920.jpg"/>
          <p:cNvPicPr>
            <a:picLocks noChangeAspect="1" noChangeArrowheads="1"/>
          </p:cNvPicPr>
          <p:nvPr/>
        </p:nvPicPr>
        <p:blipFill>
          <a:blip r:embed="rId4" cstate="print"/>
          <a:srcRect l="11111" t="13573" b="11722"/>
          <a:stretch>
            <a:fillRect/>
          </a:stretch>
        </p:blipFill>
        <p:spPr bwMode="auto">
          <a:xfrm rot="746704">
            <a:off x="6295515" y="1259150"/>
            <a:ext cx="2643206" cy="21933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AB\фото 2015-2016 (22)\фото Лагерь\лагерь фото\20160609_0925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71824">
            <a:off x="530487" y="3828552"/>
            <a:ext cx="2538362" cy="15269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esktop\AB\фото 2013-2014 (13,1)\территория школы\SAM_75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071942"/>
            <a:ext cx="2667018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user\Desktop\AB\фото 2013-2014 (13,1)\территория школы\SAM_759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36168">
            <a:off x="6343661" y="3800643"/>
            <a:ext cx="2448615" cy="1836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83896395"/>
              </p:ext>
            </p:extLst>
          </p:nvPr>
        </p:nvGraphicFramePr>
        <p:xfrm>
          <a:off x="251518" y="332656"/>
          <a:ext cx="8352929" cy="58326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8"/>
                <a:gridCol w="1998978"/>
                <a:gridCol w="1457406"/>
                <a:gridCol w="1003632"/>
                <a:gridCol w="1007289"/>
                <a:gridCol w="1190783"/>
                <a:gridCol w="1190783"/>
              </a:tblGrid>
              <a:tr h="8117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1043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Трудовая занятость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Бригады по озеленению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бригад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 </a:t>
                      </a: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10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Трудовые отряды 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бригады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учащихся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14966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90914"/>
              </p:ext>
            </p:extLst>
          </p:nvPr>
        </p:nvGraphicFramePr>
        <p:xfrm>
          <a:off x="323528" y="1412776"/>
          <a:ext cx="8496945" cy="5022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3508"/>
                <a:gridCol w="3738782"/>
                <a:gridCol w="4194655"/>
              </a:tblGrid>
              <a:tr h="451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Страна 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учащихся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1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Германия 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1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Арабия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г.Катар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1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Египет 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1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Корея 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1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Турция (Анталия)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1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Болгария 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1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Россия 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1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Киргизия 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1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 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1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3648" y="476672"/>
            <a:ext cx="7260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 с родителями в заграницу 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790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85728"/>
            <a:ext cx="7406640" cy="1214446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Отдых с родителями в заграницу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6412093"/>
              </p:ext>
            </p:extLst>
          </p:nvPr>
        </p:nvGraphicFramePr>
        <p:xfrm>
          <a:off x="500034" y="1428737"/>
          <a:ext cx="8072493" cy="5186529"/>
        </p:xfrm>
        <a:graphic>
          <a:graphicData uri="http://schemas.openxmlformats.org/drawingml/2006/table">
            <a:tbl>
              <a:tblPr/>
              <a:tblGrid>
                <a:gridCol w="494443"/>
                <a:gridCol w="2512055"/>
                <a:gridCol w="2752125"/>
                <a:gridCol w="2313870"/>
              </a:tblGrid>
              <a:tr h="321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Страна  </a:t>
                      </a:r>
                      <a:endParaRPr lang="ru-RU" sz="20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ФИО ребенка  </a:t>
                      </a:r>
                      <a:endParaRPr lang="ru-RU" sz="20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месяц</a:t>
                      </a:r>
                      <a:endParaRPr lang="ru-RU" sz="20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Германия 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Потебенько К</a:t>
                      </a:r>
                      <a:endParaRPr lang="ru-RU" sz="20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Июль-август</a:t>
                      </a:r>
                      <a:endParaRPr lang="ru-RU" sz="20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Арабия</a:t>
                      </a: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(г.Катар)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Муратов Али</a:t>
                      </a:r>
                      <a:endParaRPr lang="ru-RU" sz="20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июнь</a:t>
                      </a:r>
                      <a:endParaRPr lang="ru-RU" sz="20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Египет 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Прокопенко К</a:t>
                      </a:r>
                      <a:endParaRPr lang="ru-RU" sz="20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23.07-06.08</a:t>
                      </a:r>
                      <a:endParaRPr lang="ru-RU" sz="20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Корея 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Кайрат С</a:t>
                      </a:r>
                      <a:endParaRPr lang="ru-RU" sz="20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Июль </a:t>
                      </a:r>
                      <a:endParaRPr lang="ru-RU" sz="20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Турция (</a:t>
                      </a:r>
                      <a:r>
                        <a:rPr lang="ru-RU" sz="20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Анталия</a:t>
                      </a: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Белицкая</a:t>
                      </a: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В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Июнь </a:t>
                      </a:r>
                      <a:endParaRPr lang="ru-RU" sz="20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0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Болгария 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Одиноков С</a:t>
                      </a:r>
                      <a:endParaRPr lang="ru-RU" sz="20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Июнь-август</a:t>
                      </a:r>
                      <a:endParaRPr lang="ru-RU" sz="20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Россия 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Нурпеисов И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Август </a:t>
                      </a:r>
                      <a:endParaRPr lang="ru-RU" sz="20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Россия </a:t>
                      </a:r>
                      <a:endParaRPr lang="ru-RU" sz="20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Шараева А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Июнь-август</a:t>
                      </a:r>
                      <a:endParaRPr lang="ru-RU" sz="20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20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Россия г.Екатеринбург</a:t>
                      </a:r>
                      <a:endParaRPr lang="ru-RU" sz="20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Подшивалова</a:t>
                      </a: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М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июнь</a:t>
                      </a:r>
                      <a:endParaRPr lang="ru-RU" sz="20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0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Турция </a:t>
                      </a:r>
                      <a:endParaRPr lang="ru-RU" sz="20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Бабушкина О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июнь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0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Россия </a:t>
                      </a:r>
                      <a:endParaRPr lang="ru-RU" sz="20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 учащихся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июль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20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Киргизия </a:t>
                      </a:r>
                      <a:endParaRPr lang="ru-RU" sz="20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Кализатов</a:t>
                      </a: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Ж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июль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000108"/>
            <a:ext cx="842968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Ожидаемый результат: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грамотная и познавательная организация досуга детей и подростков;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привлечение детей к осознанному выбору здорового образа жизни;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развитие и реализация творческого потенциала ребенка;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развитие умения организовать свое свободное время;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развитие коммуникативных навыков;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воспитание положительных личностных качеств;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позитивное отношение к занятиям физической культуры и спортом.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Конечным результатом будет: позитивное настроение, отличный отдых, физическое оздоровление.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– организация досуга и занятости,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оздоровления детей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подростков в летний каникулярный период.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40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568952" cy="6069288"/>
          </a:xfrm>
        </p:spPr>
        <p:txBody>
          <a:bodyPr>
            <a:no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1) создать оптимальные условия для творческого развития, раскрытия способностей, укрепления психофизического здоровья детей и подростков путем осуществления комплекса социальных, физкультурно-спортивных и трудовых дел;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2) развивать коммуникативные навыки, умения сотрудничать, работать в коллективе;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3) способствовать формированию нравственных чувств, нравственного поведения через проведение тематических мероприятий, в т. ч. мероприятий экологической направленности;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4) привлечь детей и подростков к здоровому образу жизни через проведение профилактических, спортивных и культурно-массовых мероприятий;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08504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91264" cy="563724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реализации проекта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этап-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подготовительный: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май.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 этого этапа – создать условия для успешной реализации проекта.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включает в себя следующие шаги: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изучение нормативно-правовой базы;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сбор информации и написание проекта;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решение организационных вопросов.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195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352928" cy="5616624"/>
          </a:xfrm>
        </p:spPr>
        <p:txBody>
          <a:bodyPr>
            <a:normAutofit lnSpcReduction="10000"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этап-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основной: июнь –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этапе организуется деятельность по реализации целей и задач проекта. Работа направлена на организацию спортивно-оздоровительной, нравственно-патриотической, трудовой и творческой деятельности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этап-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заключительный: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этапе будет проведен анализ деятельности по реализации проекта: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анализ деятельности;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выделение направлений работы по совершенствованию системы летнего отдыха и занятости детей и подростков.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13886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467600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пришкольной площадке </a:t>
            </a:r>
            <a:r>
              <a:rPr lang="kk-KZ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</a:t>
            </a:r>
            <a:r>
              <a:rPr lang="kk-KZ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тся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четырем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направлениям: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спортивно-оздоровительное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художественно-эстетическое,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национально-патриотическое, трудовое.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7467600" cy="41250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Спортивно-оздоровительное направление</a:t>
            </a:r>
          </a:p>
          <a:p>
            <a:pPr marL="0" indent="0">
              <a:buNone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укреплять здоровье детей;</a:t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формировать умения и навыков заботы о своем здоровье;</a:t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пропагандировать здоровый образ жизни • соревнования 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на свежем воздухе;</a:t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зарядка, утренний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-моб;</a:t>
            </a:r>
          </a:p>
        </p:txBody>
      </p:sp>
    </p:spTree>
    <p:extLst>
      <p:ext uri="{BB962C8B-B14F-4D97-AF65-F5344CB8AC3E}">
        <p14:creationId xmlns:p14="http://schemas.microsoft.com/office/powerpoint/2010/main" xmlns="" val="105399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7" y="404664"/>
            <a:ext cx="7866368" cy="56913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Эстетическое направление </a:t>
            </a: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фантазию и воображение, память и мышление;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развивать индивидуальные способности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концерты;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театрализованные представления;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конкурсы рисунков, поделок;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-игровые программы;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танцевальные шоу-программы;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кружки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7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7" y="620688"/>
            <a:ext cx="7866368" cy="5475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Нравственно-патриотическое </a:t>
            </a:r>
          </a:p>
          <a:p>
            <a:pPr marL="0" indent="0">
              <a:buNone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нравственные чувства;</a:t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приобщать к традициям национальной культуры;</a:t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приобщать к общественным ценностям;</a:t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беседы;</a:t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викторины;</a:t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просмотр фильмов;</a:t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конкурсы;</a:t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экскурсии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природу.</a:t>
            </a:r>
            <a:r>
              <a:rPr lang="ru-RU" b="1" i="1" dirty="0"/>
              <a:t/>
            </a:r>
            <a:br>
              <a:rPr lang="ru-RU" b="1" i="1" dirty="0"/>
            </a:b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264507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914</TotalTime>
  <Words>806</Words>
  <Application>Microsoft Office PowerPoint</Application>
  <PresentationFormat>Экран (4:3)</PresentationFormat>
  <Paragraphs>401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Базис</vt:lpstr>
      <vt:lpstr>Проект организации летнего досуга и занятости учащихся КГУ  «Средняя школа № 16»</vt:lpstr>
      <vt:lpstr>Слайд 2</vt:lpstr>
      <vt:lpstr>Слайд 3</vt:lpstr>
      <vt:lpstr>Слайд 4</vt:lpstr>
      <vt:lpstr>Слайд 5</vt:lpstr>
      <vt:lpstr>Слайд 6</vt:lpstr>
      <vt:lpstr>Работа на пришкольной площадке будет проводится по четырем основным направлениям: спортивно-оздоровительное, художественно-эстетическое, национально-патриотическое, трудовое. </vt:lpstr>
      <vt:lpstr>Слайд 8</vt:lpstr>
      <vt:lpstr>Слайд 9</vt:lpstr>
      <vt:lpstr>Слайд 10</vt:lpstr>
      <vt:lpstr>Пришкольная площадка «Бәйтерек»</vt:lpstr>
      <vt:lpstr>Слайд 12</vt:lpstr>
      <vt:lpstr>2 этап – «Тебя родной мой Казахстан, тебя воспеть хочу!»  Цель: воспитание любви к родному краю, формирование отношения к культуре, языку, традициям и обычаям, изучение истории и культуры Отечества и родного края.  1.1. «Страна, в которой я живу». - «Воспевая Казахстан – поздравляем столицу»  - Оформление музея «Будь в курсе»  1.2. «Казахстан, Астана, Родина моя!» - Тропинками истории (мини-проекты «Привет столице из городов Казахстана») 1.3. «Здравствуй, новый день»  - Составление мини-проектов «Астана глазами детей»  -- День народного единства (Фотоколлаж «Самый лучший город на Земле»)   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Отдых с родителями в заграницу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Летний отдых и занятость учащихся КГУ «Средняя школа № 16»</dc:title>
  <dc:creator>201-5</dc:creator>
  <cp:lastModifiedBy>user</cp:lastModifiedBy>
  <cp:revision>63</cp:revision>
  <dcterms:created xsi:type="dcterms:W3CDTF">2018-04-17T04:31:31Z</dcterms:created>
  <dcterms:modified xsi:type="dcterms:W3CDTF">2018-06-06T05:09:30Z</dcterms:modified>
</cp:coreProperties>
</file>